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6" r:id="rId4"/>
  </p:sldMasterIdLst>
  <p:notesMasterIdLst>
    <p:notesMasterId r:id="rId19"/>
  </p:notesMasterIdLst>
  <p:sldIdLst>
    <p:sldId id="257" r:id="rId5"/>
    <p:sldId id="258" r:id="rId6"/>
    <p:sldId id="261" r:id="rId7"/>
    <p:sldId id="263" r:id="rId8"/>
    <p:sldId id="260" r:id="rId9"/>
    <p:sldId id="264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mc\Dropbox\Websites%20etc\6.%20Mix%20Panel\interactions%20search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HIV DDIs searched in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D3-4520-8A41-9AAEEBE021C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D3-4520-8A41-9AAEEBE021C0}"/>
              </c:ext>
            </c:extLst>
          </c:dPt>
          <c:dLbls>
            <c:delete val="1"/>
          </c:dLbls>
          <c:cat>
            <c:strRef>
              <c:f>'MP app &amp; site interactions'!$P$23:$P$24</c:f>
              <c:strCache>
                <c:ptCount val="2"/>
                <c:pt idx="0">
                  <c:v>App</c:v>
                </c:pt>
                <c:pt idx="1">
                  <c:v>Website</c:v>
                </c:pt>
              </c:strCache>
            </c:strRef>
          </c:cat>
          <c:val>
            <c:numRef>
              <c:f>'MP app &amp; site interactions'!$Q$23:$Q$24</c:f>
              <c:numCache>
                <c:formatCode>_-* #,##0_-;\-* #,##0_-;_-* "-"??_-;_-@_-</c:formatCode>
                <c:ptCount val="2"/>
                <c:pt idx="0">
                  <c:v>955687</c:v>
                </c:pt>
                <c:pt idx="1">
                  <c:v>3077009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D3-4520-8A41-9AAEEBE021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10B23-62AB-4D01-A573-9E9DF34C118F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74333-D508-4410-ADC9-EAC73B726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3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2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5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B458-0FA0-44C2-A0AB-1E44AB5A5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1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4711" y="1280253"/>
            <a:ext cx="2019583" cy="306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8025" y="898761"/>
            <a:ext cx="1581371" cy="555490"/>
          </a:xfrm>
          <a:prstGeom prst="rect">
            <a:avLst/>
          </a:prstGeom>
        </p:spPr>
      </p:pic>
      <p:pic>
        <p:nvPicPr>
          <p:cNvPr id="16" name="Picture 15" descr="Server:CLIENTS:UNIVERSITY OF LIVERPOOL:Job_000106_LDIG:CREATIVE:Word:Templates_InDesign3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984" r="197"/>
          <a:stretch/>
        </p:blipFill>
        <p:spPr bwMode="auto">
          <a:xfrm>
            <a:off x="0" y="-1"/>
            <a:ext cx="4892423" cy="983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399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403B-B75B-4193-A4E4-C6D2F6DA62F2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B458-0FA0-44C2-A0AB-1E44AB5A5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6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4711" y="1280253"/>
            <a:ext cx="2019583" cy="306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8025" y="898761"/>
            <a:ext cx="1581371" cy="555490"/>
          </a:xfrm>
          <a:prstGeom prst="rect">
            <a:avLst/>
          </a:prstGeom>
        </p:spPr>
      </p:pic>
      <p:pic>
        <p:nvPicPr>
          <p:cNvPr id="16" name="Picture 15" descr="Server:CLIENTS:UNIVERSITY OF LIVERPOOL:Job_000106_LDIG:CREATIVE:Word:Templates_InDesign3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984" r="197"/>
          <a:stretch/>
        </p:blipFill>
        <p:spPr bwMode="auto">
          <a:xfrm>
            <a:off x="0" y="-1"/>
            <a:ext cx="4892423" cy="983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116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02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9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9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4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1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8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94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28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51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9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3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6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4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9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9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7E82-4F35-40AA-B681-847BB977E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B458-0FA0-44C2-A0AB-1E44AB5A5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7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403B-B75B-4193-A4E4-C6D2F6DA62F2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B458-0FA0-44C2-A0AB-1E44AB5A5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4DE9-8D0E-47F8-813E-E1F341EBAAB3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4A41-FD68-44D7-A590-A9CB5E5A2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iv-druginteraction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585" y="699209"/>
            <a:ext cx="6599722" cy="3244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4336" y="4080677"/>
            <a:ext cx="8338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Satellite Symposium</a:t>
            </a:r>
          </a:p>
          <a:p>
            <a:pPr algn="ctr"/>
            <a:r>
              <a:rPr lang="en-GB" sz="3600" dirty="0" smtClean="0"/>
              <a:t>Sunday 21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July</a:t>
            </a:r>
          </a:p>
          <a:p>
            <a:pPr algn="ctr"/>
            <a:endParaRPr lang="en-GB" sz="3600" dirty="0"/>
          </a:p>
          <a:p>
            <a:pPr algn="ctr"/>
            <a:r>
              <a:rPr lang="en-GB" sz="3600" i="1" dirty="0" smtClean="0"/>
              <a:t>Drug Interactions in HIV Care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931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7662" y="0"/>
            <a:ext cx="10515600" cy="132556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dirty="0"/>
              <a:t>				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0579" y="231056"/>
            <a:ext cx="4662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Usage data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7140" y="1897387"/>
            <a:ext cx="128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134" y="2258798"/>
            <a:ext cx="37606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</a:t>
            </a: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million DDI searches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performed across the website and app in 2018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F6D377-92D0-4A79-883F-06468EAE7E92}"/>
              </a:ext>
            </a:extLst>
          </p:cNvPr>
          <p:cNvSpPr/>
          <p:nvPr/>
        </p:nvSpPr>
        <p:spPr>
          <a:xfrm>
            <a:off x="496224" y="2051275"/>
            <a:ext cx="4409516" cy="32773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241113"/>
              </p:ext>
            </p:extLst>
          </p:nvPr>
        </p:nvGraphicFramePr>
        <p:xfrm>
          <a:off x="5328650" y="1489684"/>
          <a:ext cx="6822557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9569" y="3586348"/>
            <a:ext cx="1425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Website 76%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7300" y="2505694"/>
            <a:ext cx="10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App 24%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4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3834" y="153088"/>
            <a:ext cx="38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770" y="1608058"/>
            <a:ext cx="2766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prstClr val="black"/>
                </a:solidFill>
                <a:latin typeface="Calibri" panose="020F0502020204030204"/>
              </a:rPr>
              <a:t>Year-on Year Increase by Country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2017-18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12053"/>
              </p:ext>
            </p:extLst>
          </p:nvPr>
        </p:nvGraphicFramePr>
        <p:xfrm>
          <a:off x="3883013" y="1189795"/>
          <a:ext cx="5886449" cy="549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1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2017 sessions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2018 sessions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YOY increase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Chile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1,804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4,583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154%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1,215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2,490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Colombia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4,739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8,781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Russia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3,566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6,099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Mexico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5,732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9,531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Turkey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4,445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6,756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Austria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1,745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2,527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4,456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6,367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Portugal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5,616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7,993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Brazil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9,010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12,804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South Africa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2,116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2,908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10,722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Calibri" panose="020F0502020204030204" pitchFamily="34" charset="0"/>
                        </a:rPr>
                        <a:t>         14,316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2211" y="670653"/>
            <a:ext cx="10515600" cy="132556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/>
              <a:t>							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933" y="1394546"/>
            <a:ext cx="4981951" cy="3239783"/>
          </a:xfrm>
          <a:prstGeom prst="rect">
            <a:avLst/>
          </a:prstGeom>
        </p:spPr>
      </p:pic>
      <p:pic>
        <p:nvPicPr>
          <p:cNvPr id="8" name="Picture 2" descr="Image result for radboudumc">
            <a:extLst>
              <a:ext uri="{FF2B5EF4-FFF2-40B4-BE49-F238E27FC236}">
                <a16:creationId xmlns:a16="http://schemas.microsoft.com/office/drawing/2014/main" id="{9B3BAE53-1E64-428C-A47B-7C9379C16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7635"/>
          <a:stretch/>
        </p:blipFill>
        <p:spPr bwMode="auto">
          <a:xfrm>
            <a:off x="6784634" y="4733917"/>
            <a:ext cx="1636510" cy="3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oL Logo">
            <a:extLst>
              <a:ext uri="{FF2B5EF4-FFF2-40B4-BE49-F238E27FC236}">
                <a16:creationId xmlns:a16="http://schemas.microsoft.com/office/drawing/2014/main" id="{2FA5C60E-823F-4279-983B-894E20C4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5758" y="4791646"/>
            <a:ext cx="1486142" cy="3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2" y="1418510"/>
            <a:ext cx="4481337" cy="38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er:CLIENTS:UNIVERSITY OF LIVERPOOL:Job_000106_LDIG:CREATIVE:Word:Templates_InDesign3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06"/>
          <a:stretch/>
        </p:blipFill>
        <p:spPr bwMode="auto">
          <a:xfrm>
            <a:off x="1524001" y="10634"/>
            <a:ext cx="5726431" cy="913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45" y="-2288"/>
            <a:ext cx="3515955" cy="638271"/>
          </a:xfrm>
          <a:prstGeom prst="rect">
            <a:avLst/>
          </a:prstGeom>
        </p:spPr>
      </p:pic>
      <p:pic>
        <p:nvPicPr>
          <p:cNvPr id="6" name="Picture 5" descr="Server:CLIENTS:UNIVERSITY OF LIVERPOOL:Job_000106_LDIG:CREATIVE:Word:Templates_InDesign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524000" y="5937941"/>
            <a:ext cx="5703571" cy="920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571" y="5937941"/>
            <a:ext cx="3505747" cy="920059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6200000">
            <a:off x="8206000" y="3475939"/>
            <a:ext cx="2459873" cy="2464131"/>
          </a:xfrm>
          <a:prstGeom prst="rtTriangle">
            <a:avLst/>
          </a:prstGeom>
          <a:solidFill>
            <a:srgbClr val="8282B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GB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182" y="101403"/>
            <a:ext cx="5131559" cy="400110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B2B96-C81E-40B3-9D44-A8562D78FAED}"/>
              </a:ext>
            </a:extLst>
          </p:cNvPr>
          <p:cNvSpPr txBox="1"/>
          <p:nvPr/>
        </p:nvSpPr>
        <p:spPr>
          <a:xfrm>
            <a:off x="1892470" y="1232933"/>
            <a:ext cx="7995809" cy="460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Spanish,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Portuguese. 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Russian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, Chinese</a:t>
            </a:r>
          </a:p>
          <a:p>
            <a:pPr defTabSz="914377"/>
            <a:r>
              <a:rPr lang="en-GB" sz="1867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914377"/>
            <a:endParaRPr lang="en-GB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98" name="Picture 2" descr="Image result for fundacion huesped logo">
            <a:extLst>
              <a:ext uri="{FF2B5EF4-FFF2-40B4-BE49-F238E27FC236}">
                <a16:creationId xmlns:a16="http://schemas.microsoft.com/office/drawing/2014/main" id="{1C613EFC-0626-40AE-BC17-25CF8148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200" y="2083236"/>
            <a:ext cx="6451537" cy="22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9" y="921015"/>
            <a:ext cx="889834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Chairs: David Back, Liverpool, UK &amp; Mauro Schechter Rio de Janeiro, Brazil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14.45-14.55:  Welcome and Introduction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David Back, Molecular and Clinical Pharmacology, University of Liverpool, Liverpool, UK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14.55 – 15.15: Mini-Lecture.  Antiretroviral therapy in elderly individuals living with HIV 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Catia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Marzolini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Basle. Switzerland.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Interactive Case-based Discussion.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defRPr/>
            </a:pPr>
            <a:r>
              <a:rPr lang="en-GB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15.15 </a:t>
            </a:r>
            <a:r>
              <a:rPr lang="en-GB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en-GB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15.45</a:t>
            </a:r>
            <a:r>
              <a:rPr lang="en-GB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Antiretroviral therapy and TB co-infection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6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Ethel Weld, Baltimore, USA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15.45 </a:t>
            </a:r>
            <a:r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– </a:t>
            </a:r>
            <a:r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16.15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 Antiretroviral Therapy in Transgender </a:t>
            </a:r>
            <a:r>
              <a:rPr lang="en-GB" sz="1600" b="1" noProof="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en-GB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omen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Omar Sued, Buenos Aires, Argentina.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16.15-16.45: Antiretroviral Therapy and Women’s </a:t>
            </a:r>
            <a:r>
              <a:rPr lang="en-GB" sz="16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kumimoji="0" lang="en-GB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ealth</a:t>
            </a:r>
            <a:r>
              <a:rPr kumimoji="0" lang="en-GB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Claudia Cortes, Santiago, Chile.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3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6" y="532255"/>
            <a:ext cx="10549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Organized by </a:t>
            </a:r>
            <a:r>
              <a:rPr lang="en-GB" sz="3200" dirty="0">
                <a:solidFill>
                  <a:srgbClr val="333333"/>
                </a:solidFill>
                <a:ea typeface="Times New Roman" panose="02020603050405020304" pitchFamily="18" charset="0"/>
              </a:rPr>
              <a:t>the University of </a:t>
            </a:r>
            <a:r>
              <a:rPr lang="en-GB" sz="32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Liverpool, UK.</a:t>
            </a:r>
          </a:p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ea typeface="Times New Roman" panose="02020603050405020304" pitchFamily="18" charset="0"/>
              </a:rPr>
              <a:t>Drug Interactions </a:t>
            </a:r>
            <a:r>
              <a:rPr lang="en-GB" sz="32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website </a:t>
            </a:r>
            <a:r>
              <a:rPr lang="en-GB" sz="3200" u="sng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2"/>
              </a:rPr>
              <a:t>www.hiv-druginteractions.org</a:t>
            </a:r>
            <a:endParaRPr lang="en-GB" sz="3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255" y="1768643"/>
            <a:ext cx="2577230" cy="4584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377" t="7368" r="22544" b="9069"/>
          <a:stretch/>
        </p:blipFill>
        <p:spPr>
          <a:xfrm>
            <a:off x="1515204" y="1768642"/>
            <a:ext cx="5476852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669925"/>
            <a:ext cx="10515600" cy="132556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dirty="0"/>
              <a:t>							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895" y="1411441"/>
            <a:ext cx="3410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Comprehensive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223" y="1521970"/>
            <a:ext cx="795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We aim for a comprehensive resource, complete with all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HIV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drugs and an exhaustive list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prescribed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co-meds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ontent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is constantly reviewed 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updated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with new data from major HIV meetings and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literature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sources.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DDIs are assessed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using transparent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methodology with scientific, clinical and editorial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rigour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We use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adapted GRADE system of assessing evidence.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Dependent on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multiple sources of funding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950" y="2585804"/>
            <a:ext cx="3094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Up-to-date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419E4-B8B0-43A7-B624-D686D9D1D602}"/>
              </a:ext>
            </a:extLst>
          </p:cNvPr>
          <p:cNvSpPr txBox="1"/>
          <p:nvPr/>
        </p:nvSpPr>
        <p:spPr>
          <a:xfrm>
            <a:off x="407895" y="3642265"/>
            <a:ext cx="3410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Evidence-based			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Freely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C58C5-2DB9-42C1-8065-6E9204D27E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31" y="2108851"/>
            <a:ext cx="2780907" cy="4606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E8854-A92A-4836-A005-2F73F784B163}"/>
              </a:ext>
            </a:extLst>
          </p:cNvPr>
          <p:cNvSpPr txBox="1"/>
          <p:nvPr/>
        </p:nvSpPr>
        <p:spPr>
          <a:xfrm>
            <a:off x="709061" y="1567263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Select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F7425-D312-4C09-BA78-98937F9E15FB}"/>
              </a:ext>
            </a:extLst>
          </p:cNvPr>
          <p:cNvSpPr txBox="1"/>
          <p:nvPr/>
        </p:nvSpPr>
        <p:spPr>
          <a:xfrm>
            <a:off x="5083509" y="1573370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Select Comedications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EEAF7-15B2-40C7-9044-F2CDDEA11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509" y="2240317"/>
            <a:ext cx="2630078" cy="4343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FA17-07B2-4BE7-A563-B46B989B55B4}"/>
              </a:ext>
            </a:extLst>
          </p:cNvPr>
          <p:cNvSpPr txBox="1"/>
          <p:nvPr/>
        </p:nvSpPr>
        <p:spPr>
          <a:xfrm>
            <a:off x="8597392" y="1567263"/>
            <a:ext cx="418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View DDI recommendations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F5C29-5F10-4377-911A-9CE400EC1A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790"/>
          <a:stretch/>
        </p:blipFill>
        <p:spPr>
          <a:xfrm>
            <a:off x="9141678" y="2108851"/>
            <a:ext cx="2893736" cy="196004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30594" y="2680397"/>
            <a:ext cx="1428790" cy="1247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by generic name, drug class or trade name</a:t>
            </a:r>
          </a:p>
        </p:txBody>
      </p:sp>
      <p:sp>
        <p:nvSpPr>
          <p:cNvPr id="9" name="Oval 8"/>
          <p:cNvSpPr/>
          <p:nvPr/>
        </p:nvSpPr>
        <p:spPr>
          <a:xfrm>
            <a:off x="686918" y="3088872"/>
            <a:ext cx="2343766" cy="5978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26665" y="3177176"/>
            <a:ext cx="2343766" cy="5978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1F5C29-5F10-4377-911A-9CE400EC1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19"/>
          <a:stretch/>
        </p:blipFill>
        <p:spPr>
          <a:xfrm>
            <a:off x="9126759" y="2108851"/>
            <a:ext cx="2893736" cy="46912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97969" y="4835768"/>
            <a:ext cx="1428790" cy="1247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for further info </a:t>
            </a:r>
          </a:p>
        </p:txBody>
      </p:sp>
      <p:sp>
        <p:nvSpPr>
          <p:cNvPr id="13" name="Oval 12"/>
          <p:cNvSpPr/>
          <p:nvPr/>
        </p:nvSpPr>
        <p:spPr>
          <a:xfrm>
            <a:off x="11189875" y="3619209"/>
            <a:ext cx="838080" cy="5978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49646" y="4068893"/>
            <a:ext cx="838080" cy="5978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861" y="982488"/>
            <a:ext cx="3410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Clinically Useful: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937" y="68103"/>
            <a:ext cx="7465326" cy="67282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28598" y="3921386"/>
            <a:ext cx="2512084" cy="7734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866" y="122833"/>
            <a:ext cx="7260609" cy="6496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E8854-A92A-4836-A005-2F73F784B163}"/>
              </a:ext>
            </a:extLst>
          </p:cNvPr>
          <p:cNvSpPr txBox="1"/>
          <p:nvPr/>
        </p:nvSpPr>
        <p:spPr>
          <a:xfrm>
            <a:off x="394735" y="1843950"/>
            <a:ext cx="41629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PDF interaction reports can be downloaded and saved to patient records</a:t>
            </a:r>
          </a:p>
        </p:txBody>
      </p:sp>
    </p:spTree>
    <p:extLst>
      <p:ext uri="{BB962C8B-B14F-4D97-AF65-F5344CB8AC3E}">
        <p14:creationId xmlns:p14="http://schemas.microsoft.com/office/powerpoint/2010/main" val="17190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3058A-8730-48AE-89C1-C0766182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8" y="1666183"/>
            <a:ext cx="3874503" cy="268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9589F-67FA-4702-8E39-0690C710A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07" y="1666183"/>
            <a:ext cx="6984016" cy="4869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067D1-61A2-4720-A0CA-860345C85E55}"/>
              </a:ext>
            </a:extLst>
          </p:cNvPr>
          <p:cNvSpPr txBox="1"/>
          <p:nvPr/>
        </p:nvSpPr>
        <p:spPr>
          <a:xfrm>
            <a:off x="546630" y="4681331"/>
            <a:ext cx="4313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50 printable charts and factsheets to support prescribing.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00000">
            <a:off x="1419019" y="538156"/>
            <a:ext cx="4565233" cy="581586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60000">
            <a:off x="6047875" y="571098"/>
            <a:ext cx="5644559" cy="566928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89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F33AF-3059-4626-B743-13DCFFEC6D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25" y="1807633"/>
            <a:ext cx="3857849" cy="2625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69B1A-A57B-45D6-B4DB-FDAEE1194AB9}"/>
              </a:ext>
            </a:extLst>
          </p:cNvPr>
          <p:cNvSpPr txBox="1"/>
          <p:nvPr/>
        </p:nvSpPr>
        <p:spPr>
          <a:xfrm>
            <a:off x="607925" y="4750904"/>
            <a:ext cx="3857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20 mini-lectures on DDIs from world-renowned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Clinicians, Pharmacists and Pharmacologists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BB4C6-2952-4CCF-95DB-1DF2E279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31"/>
          <a:stretch/>
        </p:blipFill>
        <p:spPr>
          <a:xfrm>
            <a:off x="5009728" y="2012386"/>
            <a:ext cx="6442636" cy="3105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958" y="1349494"/>
            <a:ext cx="7443535" cy="41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0259" y="492728"/>
            <a:ext cx="10515600" cy="132556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dirty="0"/>
              <a:t>		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9208" y="1041011"/>
            <a:ext cx="58676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User Base and Global Reach: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month……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F101F3-CE6F-4D61-8509-B5B5B12C9942}"/>
              </a:ext>
            </a:extLst>
          </p:cNvPr>
          <p:cNvSpPr/>
          <p:nvPr/>
        </p:nvSpPr>
        <p:spPr>
          <a:xfrm>
            <a:off x="320706" y="2017831"/>
            <a:ext cx="3892562" cy="176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28.5k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users…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12D76D-A559-4A88-991D-37F159DDDCE3}"/>
              </a:ext>
            </a:extLst>
          </p:cNvPr>
          <p:cNvSpPr/>
          <p:nvPr/>
        </p:nvSpPr>
        <p:spPr>
          <a:xfrm>
            <a:off x="8120076" y="2187257"/>
            <a:ext cx="3904612" cy="1730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for approx 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330,000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interactions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 DDI checkers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Image result for people icons">
            <a:extLst>
              <a:ext uri="{FF2B5EF4-FFF2-40B4-BE49-F238E27FC236}">
                <a16:creationId xmlns:a16="http://schemas.microsoft.com/office/drawing/2014/main" id="{C24C57B7-E9E4-4B85-92E7-C59C08B6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143" y="4102766"/>
            <a:ext cx="1932116" cy="19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74561B6-C9EA-4D15-9A9F-FA50FD0DF745}"/>
              </a:ext>
            </a:extLst>
          </p:cNvPr>
          <p:cNvSpPr/>
          <p:nvPr/>
        </p:nvSpPr>
        <p:spPr>
          <a:xfrm>
            <a:off x="4259185" y="2172175"/>
            <a:ext cx="3814974" cy="1640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lang="en-GB" sz="2400" dirty="0" smtClean="0">
                <a:solidFill>
                  <a:prstClr val="white"/>
                </a:solidFill>
                <a:latin typeface="Calibri" panose="020F0502020204030204"/>
              </a:rPr>
              <a:t>180 countries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8" descr="Image result for drug interactions icon">
            <a:extLst>
              <a:ext uri="{FF2B5EF4-FFF2-40B4-BE49-F238E27FC236}">
                <a16:creationId xmlns:a16="http://schemas.microsoft.com/office/drawing/2014/main" id="{E5A98556-0988-4E7D-9850-2F1E7648CE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8" name="Picture 10" descr="http://www.thewellproject.org/sites/default/files/article_images/HIV%20Drug%20Chart%20%28Overview%29_0.jpg">
            <a:extLst>
              <a:ext uri="{FF2B5EF4-FFF2-40B4-BE49-F238E27FC236}">
                <a16:creationId xmlns:a16="http://schemas.microsoft.com/office/drawing/2014/main" id="{F4C12863-74CD-44BD-8B6A-3814F4DC2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5816" y="4367684"/>
            <a:ext cx="3558180" cy="16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Image result for multiple countries">
            <a:extLst>
              <a:ext uri="{FF2B5EF4-FFF2-40B4-BE49-F238E27FC236}">
                <a16:creationId xmlns:a16="http://schemas.microsoft.com/office/drawing/2014/main" id="{1B202C1A-3C01-4517-AFBA-652526F6A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82" name="Picture 14" descr="Image result for multiple countries">
            <a:extLst>
              <a:ext uri="{FF2B5EF4-FFF2-40B4-BE49-F238E27FC236}">
                <a16:creationId xmlns:a16="http://schemas.microsoft.com/office/drawing/2014/main" id="{15C0EB69-8F9C-4383-A64E-45FCC79A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329" y="4257298"/>
            <a:ext cx="2978631" cy="18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337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       </vt:lpstr>
      <vt:lpstr>PowerPoint Presentation</vt:lpstr>
      <vt:lpstr>       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Back, David</dc:creator>
  <cp:lastModifiedBy>Media</cp:lastModifiedBy>
  <cp:revision>20</cp:revision>
  <dcterms:created xsi:type="dcterms:W3CDTF">2019-06-24T11:42:38Z</dcterms:created>
  <dcterms:modified xsi:type="dcterms:W3CDTF">2019-07-21T16:23:55Z</dcterms:modified>
</cp:coreProperties>
</file>